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8"/>
  </p:notesMasterIdLst>
  <p:handoutMasterIdLst>
    <p:handoutMasterId r:id="rId19"/>
  </p:handoutMasterIdLst>
  <p:sldIdLst>
    <p:sldId id="270" r:id="rId2"/>
    <p:sldId id="271" r:id="rId3"/>
    <p:sldId id="272" r:id="rId4"/>
    <p:sldId id="285" r:id="rId5"/>
    <p:sldId id="273" r:id="rId6"/>
    <p:sldId id="274" r:id="rId7"/>
    <p:sldId id="275" r:id="rId8"/>
    <p:sldId id="276" r:id="rId9"/>
    <p:sldId id="277" r:id="rId10"/>
    <p:sldId id="278" r:id="rId11"/>
    <p:sldId id="283" r:id="rId12"/>
    <p:sldId id="279" r:id="rId13"/>
    <p:sldId id="284" r:id="rId14"/>
    <p:sldId id="280" r:id="rId15"/>
    <p:sldId id="281" r:id="rId16"/>
    <p:sldId id="282" r:id="rId17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71"/>
            <p14:sldId id="272"/>
            <p14:sldId id="285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4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23" d="100"/>
          <a:sy n="123" d="100"/>
        </p:scale>
        <p:origin x="114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GitHub\Master-s-Thesis\Masterarbeit\Auswertungen\2021_12_07%20Camera%20Light%20Test%20Filter%20and%20Extend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358705161854777E-2"/>
          <c:y val="6.4814814814814811E-2"/>
          <c:w val="0.89019685039370078"/>
          <c:h val="0.841674686497521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Tabelle1!$G$2:$G$4</c:f>
              <c:strCache>
                <c:ptCount val="3"/>
                <c:pt idx="0">
                  <c:v>Linse</c:v>
                </c:pt>
                <c:pt idx="1">
                  <c:v>Filter</c:v>
                </c:pt>
                <c:pt idx="2">
                  <c:v>Extender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Tabelle1!$K$3:$K$5</c:f>
              <c:strCache>
                <c:ptCount val="3"/>
                <c:pt idx="0">
                  <c:v>Filter </c:v>
                </c:pt>
                <c:pt idx="1">
                  <c:v>Extender</c:v>
                </c:pt>
                <c:pt idx="2">
                  <c:v>Filter und Extender</c:v>
                </c:pt>
              </c:strCache>
            </c:strRef>
          </c:cat>
          <c:val>
            <c:numRef>
              <c:f>Tabelle1!$L$3:$L$5</c:f>
              <c:numCache>
                <c:formatCode>General</c:formatCode>
                <c:ptCount val="3"/>
                <c:pt idx="0">
                  <c:v>2.59</c:v>
                </c:pt>
                <c:pt idx="1">
                  <c:v>14.89</c:v>
                </c:pt>
                <c:pt idx="2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01B-8CC6-56DAF6879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840664"/>
        <c:axId val="306840992"/>
      </c:barChart>
      <c:catAx>
        <c:axId val="30684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992"/>
        <c:crosses val="autoZero"/>
        <c:auto val="1"/>
        <c:lblAlgn val="ctr"/>
        <c:lblOffset val="100"/>
        <c:noMultiLvlLbl val="0"/>
      </c:catAx>
      <c:valAx>
        <c:axId val="30684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200"/>
                  <a:t>Transmission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49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60C6-71CD-42F6-80D4-6F59A8B7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Kante in EL Bild: PL Untersuchung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763E34-45AC-4B7C-BA3D-E0674FE77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915" y="1234712"/>
            <a:ext cx="5038725" cy="25241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773B6-29C8-4405-A554-F1CF1AF57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1B8A83-58E6-4FBB-BE85-C8AF007EC1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A91785-EBE6-4EBE-AA3B-88EA9904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584EC5-2E40-4D6B-8F21-F9B38DE24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281" y="2710424"/>
            <a:ext cx="5129456" cy="38512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78E1B67-3A90-4AE2-AD5E-E9088B8C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98" y="3428122"/>
            <a:ext cx="5038725" cy="3019425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3E3A53F-F731-45E2-9C84-4311598A16C6}"/>
              </a:ext>
            </a:extLst>
          </p:cNvPr>
          <p:cNvSpPr txBox="1">
            <a:spLocks/>
          </p:cNvSpPr>
          <p:nvPr/>
        </p:nvSpPr>
        <p:spPr>
          <a:xfrm>
            <a:off x="6096000" y="1260000"/>
            <a:ext cx="590391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 auf stark abstrahlendem- und dunklem EL Bereich gemessen</a:t>
            </a:r>
          </a:p>
          <a:p>
            <a:r>
              <a:rPr lang="de-DE" dirty="0"/>
              <a:t>Keine Korrelation EL-PL?</a:t>
            </a:r>
          </a:p>
          <a:p>
            <a:r>
              <a:rPr lang="de-DE" dirty="0"/>
              <a:t>Bei PL mit Messtisch verfahren?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F47B5-F3F0-42AC-AD9F-BD75DBAA4F96}"/>
              </a:ext>
            </a:extLst>
          </p:cNvPr>
          <p:cNvSpPr txBox="1"/>
          <p:nvPr/>
        </p:nvSpPr>
        <p:spPr>
          <a:xfrm>
            <a:off x="8497766" y="552676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9174C8-5AC4-4BA8-8F09-B6FF3067494B}"/>
              </a:ext>
            </a:extLst>
          </p:cNvPr>
          <p:cNvSpPr txBox="1"/>
          <p:nvPr/>
        </p:nvSpPr>
        <p:spPr>
          <a:xfrm>
            <a:off x="9856922" y="378157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1CD5B6-BED8-4726-A19F-EF11A7DB3734}"/>
              </a:ext>
            </a:extLst>
          </p:cNvPr>
          <p:cNvSpPr txBox="1"/>
          <p:nvPr/>
        </p:nvSpPr>
        <p:spPr>
          <a:xfrm>
            <a:off x="8514985" y="353360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9F6A9B-5871-4CD1-ACA7-FECAFFD02660}"/>
              </a:ext>
            </a:extLst>
          </p:cNvPr>
          <p:cNvSpPr txBox="1"/>
          <p:nvPr/>
        </p:nvSpPr>
        <p:spPr>
          <a:xfrm>
            <a:off x="9061223" y="41250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6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an Referenz (G1971)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6D8B3C-184D-4FD3-A7A7-C45B49D5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Perowskit Defekt (G1963)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0CB860F-7711-490C-BC49-88202E34C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</a:t>
            </a:r>
            <a:r>
              <a:rPr lang="de-DE" dirty="0" err="1"/>
              <a:t>Perowskitdefekt</a:t>
            </a:r>
            <a:r>
              <a:rPr lang="de-DE" dirty="0"/>
              <a:t> II (G1974)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D5AC2BE-3DED-4740-BE1E-427F5AD4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7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ITO Defekt (G1965)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DF62546-DAA9-4F70-BF8A-37F97BAF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A1AD1C-11CC-4347-99D7-7E0CDA7981B0}"/>
              </a:ext>
            </a:extLst>
          </p:cNvPr>
          <p:cNvSpPr/>
          <p:nvPr/>
        </p:nvSpPr>
        <p:spPr>
          <a:xfrm>
            <a:off x="2100020" y="3429000"/>
            <a:ext cx="2905933" cy="20961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3FEA8-1F65-4699-A815-7436483B4F5D}"/>
              </a:ext>
            </a:extLst>
          </p:cNvPr>
          <p:cNvSpPr txBox="1"/>
          <p:nvPr/>
        </p:nvSpPr>
        <p:spPr>
          <a:xfrm>
            <a:off x="5061237" y="4105934"/>
            <a:ext cx="343043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4800" i="0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364822-8436-46A5-8C83-994545E416CC}"/>
              </a:ext>
            </a:extLst>
          </p:cNvPr>
          <p:cNvSpPr txBox="1"/>
          <p:nvPr/>
        </p:nvSpPr>
        <p:spPr>
          <a:xfrm>
            <a:off x="7459810" y="3091912"/>
            <a:ext cx="28361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2000" i="0" dirty="0"/>
              <a:t>Stimmen die Farben in beiden Bildern</a:t>
            </a:r>
          </a:p>
          <a:p>
            <a:pPr algn="l"/>
            <a:r>
              <a:rPr lang="de-DE" sz="2000" i="0" dirty="0"/>
              <a:t> überein?</a:t>
            </a:r>
          </a:p>
        </p:txBody>
      </p:sp>
    </p:spTree>
    <p:extLst>
      <p:ext uri="{BB962C8B-B14F-4D97-AF65-F5344CB8AC3E}">
        <p14:creationId xmlns:p14="http://schemas.microsoft.com/office/powerpoint/2010/main" val="316736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ETL Defekt (G1967)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88DBD0-DE44-4532-ACFF-FE9E2BF62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25229F7-1F6E-4455-8E9E-AF2DB31F06E1}"/>
              </a:ext>
            </a:extLst>
          </p:cNvPr>
          <p:cNvSpPr txBox="1"/>
          <p:nvPr/>
        </p:nvSpPr>
        <p:spPr>
          <a:xfrm>
            <a:off x="7547675" y="3037668"/>
            <a:ext cx="1965282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 </a:t>
            </a:r>
          </a:p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43786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HTL Defekt (G1968)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59DD2D2-17D4-46C8-ABEC-6F7C8BA0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F2A463-CF13-4795-BD66-2E0EE009CFCB}"/>
              </a:ext>
            </a:extLst>
          </p:cNvPr>
          <p:cNvSpPr txBox="1"/>
          <p:nvPr/>
        </p:nvSpPr>
        <p:spPr>
          <a:xfrm>
            <a:off x="7470184" y="3121223"/>
            <a:ext cx="1894749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</a:t>
            </a:r>
          </a:p>
          <a:p>
            <a:pPr algn="l"/>
            <a:r>
              <a:rPr lang="de-DE" sz="2000" i="0" dirty="0"/>
              <a:t>Defekt!</a:t>
            </a:r>
          </a:p>
        </p:txBody>
      </p:sp>
    </p:spTree>
    <p:extLst>
      <p:ext uri="{BB962C8B-B14F-4D97-AF65-F5344CB8AC3E}">
        <p14:creationId xmlns:p14="http://schemas.microsoft.com/office/powerpoint/2010/main" val="38554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2B36C-2B66-4A7C-9980-D9E58F3B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Effekt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35C4FB-36A4-4BF5-9032-4775D3E29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43294"/>
          </a:xfrm>
        </p:spPr>
        <p:txBody>
          <a:bodyPr/>
          <a:lstStyle/>
          <a:p>
            <a:r>
              <a:rPr lang="de-DE" dirty="0"/>
              <a:t>Mit Extender: Zweifache Vergrößerung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7489E4-DA9D-4D3C-8ACE-D82A52D75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4AC1840-62DC-42EC-8E58-F24E952E5C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06.12.2021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43A9E8-85AE-4A79-B7BC-46D5D1210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5E498D-0638-4E13-9AB4-BF8AA502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7" y="1703294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35BF-0331-4640-A40C-4B9E628C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Vergleich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0FECC6-DBDE-4EC1-A164-4BB377A9D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78FB7-F2E3-47E2-9F54-9BB5E9A1B9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EA19E8-5D3E-4F31-AAF5-2FE6EF0E7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A0FC7-9BAE-4BBE-9981-B30FF65B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" y="1815352"/>
            <a:ext cx="11877675" cy="3962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7E264B-6207-4489-B32D-A80D846CA2FA}"/>
              </a:ext>
            </a:extLst>
          </p:cNvPr>
          <p:cNvSpPr txBox="1"/>
          <p:nvPr/>
        </p:nvSpPr>
        <p:spPr>
          <a:xfrm>
            <a:off x="813732" y="1661464"/>
            <a:ext cx="14378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Mit Extender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0D358E-D0B6-44F1-81C1-94C4AABFB6A6}"/>
              </a:ext>
            </a:extLst>
          </p:cNvPr>
          <p:cNvSpPr txBox="1"/>
          <p:nvPr/>
        </p:nvSpPr>
        <p:spPr>
          <a:xfrm>
            <a:off x="4883790" y="1661464"/>
            <a:ext cx="172322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Ohne</a:t>
            </a:r>
            <a:r>
              <a:rPr lang="de-DE" sz="2000" i="0" dirty="0"/>
              <a:t> Extender</a:t>
            </a:r>
          </a:p>
        </p:txBody>
      </p:sp>
    </p:spTree>
    <p:extLst>
      <p:ext uri="{BB962C8B-B14F-4D97-AF65-F5344CB8AC3E}">
        <p14:creationId xmlns:p14="http://schemas.microsoft.com/office/powerpoint/2010/main" val="396314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17332-F1EF-4B6A-BC34-90DE8FF0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Transmission durch Filter und Extender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9B674-62AC-4DB4-B492-F509B6BF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2DFA4F-2B1E-422B-9EAF-B71541B94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291E15-C7E2-49BD-B1C4-8B86603E49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2DC3AC-1D98-42E8-AD39-20A537C99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6EF1340D-B75A-41C5-BAEF-65EE033C1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74128"/>
              </p:ext>
            </p:extLst>
          </p:nvPr>
        </p:nvGraphicFramePr>
        <p:xfrm>
          <a:off x="931351" y="1872867"/>
          <a:ext cx="4362450" cy="359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161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C2C9-6AB5-4C18-9523-814B79B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Messungen an Defekten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AAFB8-4DB1-45AF-9446-1496FCBF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an Defekt und Perowskit</a:t>
            </a:r>
          </a:p>
          <a:p>
            <a:r>
              <a:rPr lang="de-DE" dirty="0"/>
              <a:t>Glättung mit (maximal) 500 Werten:</a:t>
            </a:r>
          </a:p>
          <a:p>
            <a:pPr lvl="1"/>
            <a:r>
              <a:rPr lang="de-DE" dirty="0"/>
              <a:t>Gleitender, zentrierter Mittelwert</a:t>
            </a:r>
          </a:p>
          <a:p>
            <a:r>
              <a:rPr lang="de-DE" dirty="0"/>
              <a:t>Analyse des Maximums</a:t>
            </a:r>
          </a:p>
          <a:p>
            <a:pPr lvl="1"/>
            <a:r>
              <a:rPr lang="de-DE" dirty="0"/>
              <a:t>Intensität</a:t>
            </a:r>
          </a:p>
          <a:p>
            <a:pPr lvl="1"/>
            <a:r>
              <a:rPr lang="de-DE" dirty="0"/>
              <a:t>Energie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7171B-0364-4E83-AAC7-0F4CA73A2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F9A576-E826-4498-833E-BA484EB12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40D879E-72D2-4597-BAF0-319B2131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4512C5A-910F-4E4D-8AC1-4EAA61C6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25" y="1708800"/>
            <a:ext cx="3962400" cy="3962400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B22D5B-3F6A-4A22-9113-771393DBA9EC}"/>
              </a:ext>
            </a:extLst>
          </p:cNvPr>
          <p:cNvCxnSpPr>
            <a:cxnSpLocks/>
          </p:cNvCxnSpPr>
          <p:nvPr/>
        </p:nvCxnSpPr>
        <p:spPr>
          <a:xfrm>
            <a:off x="1379349" y="2495229"/>
            <a:ext cx="30454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1C09DFE-B39E-46F6-A25C-A41D516A5499}"/>
              </a:ext>
            </a:extLst>
          </p:cNvPr>
          <p:cNvCxnSpPr>
            <a:cxnSpLocks/>
          </p:cNvCxnSpPr>
          <p:nvPr/>
        </p:nvCxnSpPr>
        <p:spPr>
          <a:xfrm>
            <a:off x="3060915" y="1999281"/>
            <a:ext cx="0" cy="3053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2CC03-65F4-4BC8-93BD-32504869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31144-BF1B-4ED2-832D-C4FEA0A8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ETL über Bereich nicht abgeschieden, Zelle G1967</a:t>
            </a:r>
          </a:p>
          <a:p>
            <a:r>
              <a:rPr lang="de-DE" dirty="0"/>
              <a:t>PL auf Defekt (ETL) und Perowskit gemessen</a:t>
            </a:r>
          </a:p>
          <a:p>
            <a:r>
              <a:rPr lang="de-DE" dirty="0"/>
              <a:t>ETL Defekt zeigt geringe/ kaum Intensität</a:t>
            </a:r>
          </a:p>
          <a:p>
            <a:r>
              <a:rPr lang="de-DE" dirty="0"/>
              <a:t>Messreihenfolge: Zwei Mal Defekt, zwei Mal Perowskit, dann 2h Pause, Defekt, Perowskit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A6F5D-448B-417A-BABC-6758FD40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249B13-0727-4017-BAE1-2EB4EDE1BE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2B59BF-F9AF-4CCA-AF7B-C9C135739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E1D92ED-39B5-4B5B-B2FE-022F714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3304"/>
            <a:ext cx="5038725" cy="252412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2097639-9BDD-47B8-84E7-B30CF2D4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5" y="3298575"/>
            <a:ext cx="5038725" cy="301942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A0B471A-4FC8-4667-A960-127D92456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7" y="3945576"/>
            <a:ext cx="2525014" cy="21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E6F2A-670F-4156-91A9-51DF8565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HTL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6B27E-3D4B-40B3-83A6-EEF48447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auf HTL Defekt und Perowskit, an G1968 Z2</a:t>
            </a:r>
          </a:p>
          <a:p>
            <a:r>
              <a:rPr lang="de-DE" dirty="0"/>
              <a:t>Messreihenfolge: D, P, P, D, 2h Pause, D, P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DC5FF-20F4-49D3-9C0E-82169EC9C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A5A2C95-E8EE-4653-A9FB-A2EF01392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49072A-3BD1-4B30-8E2E-DF9B980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F7E8E2-E0C0-4DCE-8CF3-0657DE7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16659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28885-92FA-4C95-937D-A038DD6E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38" y="3429000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2A8589-DAD0-4865-9E20-8C315E81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52" y="3348328"/>
            <a:ext cx="2904721" cy="24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B0684-21DB-487E-AE74-3305053C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ITO Defekt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A4203-6D19-420B-9A2C-4676FF6A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 auf ITO Defekt und Pero gemessen</a:t>
            </a:r>
          </a:p>
          <a:p>
            <a:r>
              <a:rPr lang="de-DE" dirty="0"/>
              <a:t>Geringere PL Intensität auf ITO Defekt</a:t>
            </a:r>
          </a:p>
          <a:p>
            <a:r>
              <a:rPr lang="de-DE" dirty="0"/>
              <a:t>Messreihenfolge: D, P, P, P, D, P</a:t>
            </a:r>
          </a:p>
          <a:p>
            <a:r>
              <a:rPr lang="de-DE" dirty="0"/>
              <a:t>Intensität höher als bei ETL Defekt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97B062-8DBE-440C-AAE4-E1B310FA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9474C5-5ABD-4E55-A43B-D1C62341A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13D0F6-3C0C-4D3F-8F31-C442F7EA5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041A4A-C5D3-429D-98D0-C0B06EB55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9" y="1301855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D9F88A-EAB4-4A67-8502-1659A14F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183" y="3478575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D6B2B0F-30AA-4D05-A1A6-A5B3F470F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67" y="3429000"/>
            <a:ext cx="3206938" cy="26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01E62-85B9-4268-8AB7-1082B7C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</a:t>
            </a:r>
            <a:r>
              <a:rPr lang="de-DE" dirty="0" err="1"/>
              <a:t>Perowskitdefekt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B4B89-9AB2-4DA4-AC22-44958C7E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um </a:t>
            </a:r>
            <a:r>
              <a:rPr lang="de-DE" dirty="0" err="1"/>
              <a:t>Perowskitdefekt</a:t>
            </a:r>
            <a:r>
              <a:rPr lang="de-DE" dirty="0"/>
              <a:t> herum, an G1963 Zelle 2 und 4</a:t>
            </a:r>
          </a:p>
          <a:p>
            <a:r>
              <a:rPr lang="de-DE" dirty="0"/>
              <a:t>Geplante Messung (unten), tatsächlicher Verlauf weicht ab</a:t>
            </a:r>
          </a:p>
          <a:p>
            <a:r>
              <a:rPr lang="de-DE" dirty="0"/>
              <a:t>Geringere Intensität im Streifenbereich, steigend nach außen: </a:t>
            </a:r>
            <a:r>
              <a:rPr lang="de-DE" dirty="0" err="1"/>
              <a:t>Perowskitdicke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9E4B98C-141B-47FF-9B89-25FC037D1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87" y="3772205"/>
            <a:ext cx="2625012" cy="218537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7D9271-91FC-4524-B004-1AB78C4D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97EA85-71B2-43D1-AE5C-C2CDC93AEF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55FFF7A-89B0-4B0C-A36A-1AC695760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D0DB2F-D8F4-4F3B-A7AF-28871EA9484A}"/>
              </a:ext>
            </a:extLst>
          </p:cNvPr>
          <p:cNvSpPr txBox="1"/>
          <p:nvPr/>
        </p:nvSpPr>
        <p:spPr>
          <a:xfrm>
            <a:off x="8097867" y="4339525"/>
            <a:ext cx="54181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Pero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D7122F-CCEB-49DF-9550-2C71F0D943DC}"/>
              </a:ext>
            </a:extLst>
          </p:cNvPr>
          <p:cNvSpPr txBox="1"/>
          <p:nvPr/>
        </p:nvSpPr>
        <p:spPr>
          <a:xfrm>
            <a:off x="6548036" y="4765729"/>
            <a:ext cx="541815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ETL/</a:t>
            </a:r>
          </a:p>
          <a:p>
            <a:pPr algn="l"/>
            <a:r>
              <a:rPr lang="de-DE" sz="2000" i="0" dirty="0"/>
              <a:t>HTL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A89156-7994-4E8F-A6D3-E87052ED9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8" y="3485001"/>
            <a:ext cx="5038725" cy="301942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CD22FC-AEF7-451D-985C-B6DCEF6E2527}"/>
              </a:ext>
            </a:extLst>
          </p:cNvPr>
          <p:cNvCxnSpPr/>
          <p:nvPr/>
        </p:nvCxnSpPr>
        <p:spPr>
          <a:xfrm>
            <a:off x="7516680" y="4864891"/>
            <a:ext cx="9531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45CDE66-97F5-4B75-A36D-36AC14C3D824}"/>
              </a:ext>
            </a:extLst>
          </p:cNvPr>
          <p:cNvSpPr txBox="1"/>
          <p:nvPr/>
        </p:nvSpPr>
        <p:spPr>
          <a:xfrm>
            <a:off x="7618644" y="508248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100531F-B592-4F06-955D-C8EB8055BDD2}"/>
              </a:ext>
            </a:extLst>
          </p:cNvPr>
          <p:cNvSpPr txBox="1"/>
          <p:nvPr/>
        </p:nvSpPr>
        <p:spPr>
          <a:xfrm>
            <a:off x="7951291" y="523940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60A5EF-A2AB-43CB-8F30-DCB0C6711722}"/>
              </a:ext>
            </a:extLst>
          </p:cNvPr>
          <p:cNvSpPr txBox="1"/>
          <p:nvPr/>
        </p:nvSpPr>
        <p:spPr>
          <a:xfrm>
            <a:off x="8497014" y="514855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29" name="Multiplikationszeichen 28">
            <a:extLst>
              <a:ext uri="{FF2B5EF4-FFF2-40B4-BE49-F238E27FC236}">
                <a16:creationId xmlns:a16="http://schemas.microsoft.com/office/drawing/2014/main" id="{58F4BBA1-56A1-496A-9A66-10C6C0CF53D5}"/>
              </a:ext>
            </a:extLst>
          </p:cNvPr>
          <p:cNvSpPr/>
          <p:nvPr/>
        </p:nvSpPr>
        <p:spPr>
          <a:xfrm>
            <a:off x="7428665" y="4888643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0" name="Multiplikationszeichen 29">
            <a:extLst>
              <a:ext uri="{FF2B5EF4-FFF2-40B4-BE49-F238E27FC236}">
                <a16:creationId xmlns:a16="http://schemas.microsoft.com/office/drawing/2014/main" id="{A6DC36DA-7FC2-40B5-8F21-F6B4AA9F1007}"/>
              </a:ext>
            </a:extLst>
          </p:cNvPr>
          <p:cNvSpPr/>
          <p:nvPr/>
        </p:nvSpPr>
        <p:spPr>
          <a:xfrm>
            <a:off x="7858838" y="5060012"/>
            <a:ext cx="268829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2B9B981D-6BFE-4F94-B307-98754967EE8A}"/>
              </a:ext>
            </a:extLst>
          </p:cNvPr>
          <p:cNvSpPr/>
          <p:nvPr/>
        </p:nvSpPr>
        <p:spPr>
          <a:xfrm>
            <a:off x="8443480" y="4940758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E98001-CE78-45CC-B3A1-9BBA6ABA7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2018" y="1165875"/>
            <a:ext cx="5038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8174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340</Words>
  <Application>Microsoft Office PowerPoint</Application>
  <PresentationFormat>Breitbild</PresentationFormat>
  <Paragraphs>97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Symbol</vt:lpstr>
      <vt:lpstr>Wingdings</vt:lpstr>
      <vt:lpstr>1_121111_ISFH_Folienvorlage_08</vt:lpstr>
      <vt:lpstr>PowerPoint-Präsentation</vt:lpstr>
      <vt:lpstr>Extender Effekt</vt:lpstr>
      <vt:lpstr>Extender Vergleich</vt:lpstr>
      <vt:lpstr>Transmission durch Filter und Extender</vt:lpstr>
      <vt:lpstr>PL Messungen an Defekten</vt:lpstr>
      <vt:lpstr>PL an ETL Defekt</vt:lpstr>
      <vt:lpstr>PL an HTL Defekt</vt:lpstr>
      <vt:lpstr>PL an ITO Defekt </vt:lpstr>
      <vt:lpstr>PL an Perowskitdefekt</vt:lpstr>
      <vt:lpstr>Kante in EL Bild: PL Untersuchung</vt:lpstr>
      <vt:lpstr>IV Messung an Referenz (G1971)</vt:lpstr>
      <vt:lpstr>IV Messung am Perowskit Defekt (G1963)</vt:lpstr>
      <vt:lpstr>IV Messung am Perowskitdefekt II (G1974)</vt:lpstr>
      <vt:lpstr>IV Messung am ITO Defekt (G1965)</vt:lpstr>
      <vt:lpstr>IV Messung am ETL Defekt (G1967)</vt:lpstr>
      <vt:lpstr>IV Messung am HTL Defekt (G1968)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228</cp:revision>
  <cp:lastPrinted>2021-11-18T08:14:52Z</cp:lastPrinted>
  <dcterms:created xsi:type="dcterms:W3CDTF">2021-10-29T12:17:52Z</dcterms:created>
  <dcterms:modified xsi:type="dcterms:W3CDTF">2021-12-07T14:58:58Z</dcterms:modified>
</cp:coreProperties>
</file>